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7" r:id="rId2"/>
    <p:sldId id="33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22" r:id="rId16"/>
    <p:sldId id="323" r:id="rId17"/>
    <p:sldId id="324" r:id="rId18"/>
    <p:sldId id="270" r:id="rId19"/>
    <p:sldId id="271" r:id="rId20"/>
    <p:sldId id="325" r:id="rId21"/>
    <p:sldId id="272" r:id="rId22"/>
    <p:sldId id="273" r:id="rId23"/>
    <p:sldId id="274" r:id="rId24"/>
    <p:sldId id="327" r:id="rId25"/>
    <p:sldId id="275" r:id="rId26"/>
    <p:sldId id="276" r:id="rId27"/>
    <p:sldId id="277" r:id="rId28"/>
    <p:sldId id="278" r:id="rId29"/>
    <p:sldId id="279" r:id="rId30"/>
    <p:sldId id="326" r:id="rId31"/>
    <p:sldId id="280" r:id="rId32"/>
    <p:sldId id="281" r:id="rId33"/>
    <p:sldId id="282" r:id="rId34"/>
    <p:sldId id="284" r:id="rId35"/>
    <p:sldId id="283" r:id="rId36"/>
    <p:sldId id="285" r:id="rId37"/>
    <p:sldId id="286" r:id="rId38"/>
    <p:sldId id="287" r:id="rId39"/>
    <p:sldId id="328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329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30" r:id="rId60"/>
    <p:sldId id="306" r:id="rId61"/>
    <p:sldId id="307" r:id="rId62"/>
    <p:sldId id="308" r:id="rId63"/>
    <p:sldId id="309" r:id="rId64"/>
    <p:sldId id="310" r:id="rId65"/>
    <p:sldId id="311" r:id="rId66"/>
    <p:sldId id="331" r:id="rId67"/>
    <p:sldId id="312" r:id="rId68"/>
    <p:sldId id="313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25" autoAdjust="0"/>
    <p:restoredTop sz="95701"/>
  </p:normalViewPr>
  <p:slideViewPr>
    <p:cSldViewPr snapToGrid="0" snapToObjects="1">
      <p:cViewPr varScale="1">
        <p:scale>
          <a:sx n="151" d="100"/>
          <a:sy n="151" d="100"/>
        </p:scale>
        <p:origin x="192" y="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11BA4-E08A-EB49-936C-44D59B2833F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B1C1A-82E1-A64E-A77E-3A2FE6F22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8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4AE6-FA23-7E45-BB6C-33B0A7986139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03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366E-74A8-8E41-83C8-4FDA34E640EC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9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6DA4-7733-1247-9823-3E109F9D28AA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1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9FD0-EC09-5B4C-BA70-F5F18AA2F451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3494-5028-4B42-B4AB-BDFF2AB35964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9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1616-6C81-774A-BA2D-BD998618D7B7}" type="datetime1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1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8B83-E7AF-4C44-BBED-3DBD89AB0ACE}" type="datetime1">
              <a:rPr lang="en-US" smtClean="0"/>
              <a:t>4/16/21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7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165DF-FEC5-0047-8139-8861C623380A}" type="datetime1">
              <a:rPr lang="en-US" smtClean="0"/>
              <a:t>4/16/21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8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2198A-1B39-F340-B3FA-1D227F2F82A8}" type="datetime1">
              <a:rPr lang="en-US" smtClean="0"/>
              <a:t>4/16/21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2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13387-4182-C248-A99A-317B44191E7A}" type="datetime1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7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9BDA-68E1-C147-876E-9EB0EBEBA310}" type="datetime1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6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67A95-8A3F-A64A-A333-850561740540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2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ChEThermoBeaucage/Books/Joseph%20F.%20Zemaitis%20Jr.,%20Diane%20M.%20Clark,%20Marshall%20Rafal,%20Noel%20C.%20Scrivner%20-%20Handbook%20of%20Aqueous%20Electrolyte%20Thermodynamics_%20Theory%20&amp;%20Application-Wiley-AIChE%20(1986).pd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6.png"/><Relationship Id="rId4" Type="http://schemas.openxmlformats.org/officeDocument/2006/relationships/image" Target="../media/image1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8375" y="412747"/>
            <a:ext cx="251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18 Electrolytes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86DB3-8861-A040-837C-384848E3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7731"/>
            <a:ext cx="9144000" cy="4344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396C3-A4FA-A54C-9EF7-0841D3BC708D}"/>
              </a:ext>
            </a:extLst>
          </p:cNvPr>
          <p:cNvSpPr txBox="1"/>
          <p:nvPr/>
        </p:nvSpPr>
        <p:spPr>
          <a:xfrm>
            <a:off x="1623645" y="941739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Electrolyte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water (strong dielectric, ions completely formed)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Electrolyte Acetic Acid in water (use dissociation constant)</a:t>
            </a:r>
          </a:p>
        </p:txBody>
      </p:sp>
    </p:spTree>
    <p:extLst>
      <p:ext uri="{BB962C8B-B14F-4D97-AF65-F5344CB8AC3E}">
        <p14:creationId xmlns:p14="http://schemas.microsoft.com/office/powerpoint/2010/main" val="317705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3B8690-184E-A148-8460-193866E2ADB2}"/>
              </a:ext>
            </a:extLst>
          </p:cNvPr>
          <p:cNvSpPr txBox="1"/>
          <p:nvPr/>
        </p:nvSpPr>
        <p:spPr>
          <a:xfrm>
            <a:off x="3996267" y="62653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F83257-CB74-A747-B347-0E3C34EAE5A2}"/>
              </a:ext>
            </a:extLst>
          </p:cNvPr>
          <p:cNvSpPr txBox="1"/>
          <p:nvPr/>
        </p:nvSpPr>
        <p:spPr>
          <a:xfrm>
            <a:off x="3141133" y="1507067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-log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86787-C94F-A149-9D4E-F746913DD04F}"/>
              </a:ext>
            </a:extLst>
          </p:cNvPr>
          <p:cNvSpPr txBox="1"/>
          <p:nvPr/>
        </p:nvSpPr>
        <p:spPr>
          <a:xfrm>
            <a:off x="3208867" y="2328333"/>
            <a:ext cx="402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(molar as an approximation)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C28D9-3F0D-4247-9910-63417F365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3051691"/>
            <a:ext cx="4406900" cy="130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E58AD6-3560-A343-A9BD-E46118F23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096" y="4557970"/>
            <a:ext cx="73787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9F765-1BD9-4A47-879A-EAF95E928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0" y="5400010"/>
            <a:ext cx="31369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7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81E30B-9510-7542-84CF-FE442D44BD8F}"/>
              </a:ext>
            </a:extLst>
          </p:cNvPr>
          <p:cNvSpPr txBox="1"/>
          <p:nvPr/>
        </p:nvSpPr>
        <p:spPr>
          <a:xfrm>
            <a:off x="2793999" y="338659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Electrolyte Equilibrium Constant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44087-B496-BB4B-9F2C-BD61CA038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7" t="32666" r="15556" b="33111"/>
          <a:stretch/>
        </p:blipFill>
        <p:spPr>
          <a:xfrm>
            <a:off x="3110703" y="838192"/>
            <a:ext cx="2616200" cy="1303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D2A28B-B764-DA4B-B303-BE1861628F93}"/>
              </a:ext>
            </a:extLst>
          </p:cNvPr>
          <p:cNvSpPr txBox="1"/>
          <p:nvPr/>
        </p:nvSpPr>
        <p:spPr>
          <a:xfrm>
            <a:off x="3682030" y="2142059"/>
            <a:ext cx="147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Succinic Acid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AB2AF-3473-8343-A2A9-01D0138AC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3" y="2436602"/>
            <a:ext cx="8271933" cy="2757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1DF6DB-4ED0-4842-ABCE-7117153AE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483" y="5340282"/>
            <a:ext cx="1305983" cy="496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E85BC-3E51-FF43-954A-991A8F627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802" y="5465120"/>
            <a:ext cx="2508250" cy="644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B36399-33F2-F946-AFA8-5751B264A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636" y="5868511"/>
            <a:ext cx="1976967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30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46A361-3577-DE4C-BD3B-66025EE3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127250"/>
            <a:ext cx="4978400" cy="82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41806-9AEF-BF42-B3D6-0C283265D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0" y="3022600"/>
            <a:ext cx="65659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3DF161-681F-1246-8686-F1FC41FB682A}"/>
              </a:ext>
            </a:extLst>
          </p:cNvPr>
          <p:cNvSpPr txBox="1"/>
          <p:nvPr/>
        </p:nvSpPr>
        <p:spPr>
          <a:xfrm>
            <a:off x="1789828" y="835815"/>
            <a:ext cx="5564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of hydration and hydronium 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Cations have water of hydration associated with the 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 of hydration changes with concentration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high concentrations ion pairs with the counter ion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764E1-7126-3141-9C17-CE5C00B00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186767"/>
            <a:ext cx="5791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843526-5D07-DE40-A2F5-7D7C8B5A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4" y="533400"/>
            <a:ext cx="7757790" cy="589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C82BF-C794-0C4D-AC0D-F125483EBC62}"/>
              </a:ext>
            </a:extLst>
          </p:cNvPr>
          <p:cNvSpPr txBox="1"/>
          <p:nvPr/>
        </p:nvSpPr>
        <p:spPr>
          <a:xfrm>
            <a:off x="3158066" y="104259"/>
            <a:ext cx="27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Acids and conjugate bases</a:t>
            </a:r>
          </a:p>
        </p:txBody>
      </p:sp>
    </p:spTree>
    <p:extLst>
      <p:ext uri="{BB962C8B-B14F-4D97-AF65-F5344CB8AC3E}">
        <p14:creationId xmlns:p14="http://schemas.microsoft.com/office/powerpoint/2010/main" val="983215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38D265-D256-7F49-B1C5-BBCF1C5DA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1" y="1633235"/>
            <a:ext cx="5698066" cy="324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E3726-FFE9-9E4D-BC89-AA2B51BE1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555599"/>
            <a:ext cx="5494867" cy="946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637C0A-FB5A-2447-AEFD-60BA584C37F5}"/>
              </a:ext>
            </a:extLst>
          </p:cNvPr>
          <p:cNvSpPr txBox="1"/>
          <p:nvPr/>
        </p:nvSpPr>
        <p:spPr>
          <a:xfrm>
            <a:off x="3810000" y="186267"/>
            <a:ext cx="13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Acid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320DF-82A1-EA4E-8424-E7B7CEEB6639}"/>
              </a:ext>
            </a:extLst>
          </p:cNvPr>
          <p:cNvSpPr txBox="1"/>
          <p:nvPr/>
        </p:nvSpPr>
        <p:spPr>
          <a:xfrm>
            <a:off x="2283573" y="2322775"/>
            <a:ext cx="4890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large so [OH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very small, can be ignored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~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5F830-69FF-FC46-A329-3310CD940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73" y="2014094"/>
            <a:ext cx="2610160" cy="414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94080-C340-1B4B-B474-EB439073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01" y="3125766"/>
            <a:ext cx="5249333" cy="341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7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37C0A-FB5A-2447-AEFD-60BA584C37F5}"/>
              </a:ext>
            </a:extLst>
          </p:cNvPr>
          <p:cNvSpPr txBox="1"/>
          <p:nvPr/>
        </p:nvSpPr>
        <p:spPr>
          <a:xfrm>
            <a:off x="3810000" y="186267"/>
            <a:ext cx="136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Base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8D21A-6A97-9044-B736-B571FDFEC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"/>
          <a:stretch/>
        </p:blipFill>
        <p:spPr>
          <a:xfrm>
            <a:off x="6676274" y="7089246"/>
            <a:ext cx="6150726" cy="3979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0320DF-82A1-EA4E-8424-E7B7CEEB6639}"/>
              </a:ext>
            </a:extLst>
          </p:cNvPr>
          <p:cNvSpPr txBox="1"/>
          <p:nvPr/>
        </p:nvSpPr>
        <p:spPr>
          <a:xfrm>
            <a:off x="2283573" y="2322775"/>
            <a:ext cx="4854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[OH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large so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very small, can be ignored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~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94080-C340-1B4B-B474-EB439073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1" y="3125766"/>
            <a:ext cx="5249333" cy="3413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B12B9-161F-644D-8DFF-82484FFB7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234" y="602850"/>
            <a:ext cx="3619500" cy="565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9B44BF-FECD-594C-B776-5F158076D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0" y="1194014"/>
            <a:ext cx="2937933" cy="272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08253F-6873-BF4D-9C80-107F111B0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084" y="1549736"/>
            <a:ext cx="2717800" cy="3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8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37C0A-FB5A-2447-AEFD-60BA584C37F5}"/>
              </a:ext>
            </a:extLst>
          </p:cNvPr>
          <p:cNvSpPr txBox="1"/>
          <p:nvPr/>
        </p:nvSpPr>
        <p:spPr>
          <a:xfrm>
            <a:off x="2283573" y="75155"/>
            <a:ext cx="501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monoprotic Acid (Acetic Acid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4.7)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8D21A-6A97-9044-B736-B571FDFEC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"/>
          <a:stretch/>
        </p:blipFill>
        <p:spPr>
          <a:xfrm>
            <a:off x="6676274" y="7089246"/>
            <a:ext cx="6150726" cy="3979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94080-C340-1B4B-B474-EB439073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98" y="3177960"/>
            <a:ext cx="5249333" cy="34131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B737C5-EB82-0345-AE85-48D01B9FF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809" y="490765"/>
            <a:ext cx="2708915" cy="1189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DE2E4-56BA-124C-97D4-371E7E561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495" y="1726610"/>
            <a:ext cx="5223933" cy="260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43D06-2F9D-1C45-BF73-B0EAE8EB0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774" y="2033781"/>
            <a:ext cx="2194983" cy="265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8A73CE-57A1-CC44-BAC2-B2D7B7360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578" y="2345529"/>
            <a:ext cx="3381374" cy="401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EE40AE-F71E-2C47-98DC-CB2F9FF45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578" y="2766070"/>
            <a:ext cx="3254374" cy="3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37C0A-FB5A-2447-AEFD-60BA584C37F5}"/>
              </a:ext>
            </a:extLst>
          </p:cNvPr>
          <p:cNvSpPr txBox="1"/>
          <p:nvPr/>
        </p:nvSpPr>
        <p:spPr>
          <a:xfrm>
            <a:off x="2283573" y="75155"/>
            <a:ext cx="501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monoprotic Based (Acetate ion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9.3)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8D21A-6A97-9044-B736-B571FDFEC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"/>
          <a:stretch/>
        </p:blipFill>
        <p:spPr>
          <a:xfrm>
            <a:off x="6676274" y="7089246"/>
            <a:ext cx="6150726" cy="3979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94080-C340-1B4B-B474-EB439073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98" y="3177960"/>
            <a:ext cx="5249333" cy="3413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9C6D3-EFDA-ED42-97B2-339624170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035" y="584200"/>
            <a:ext cx="2731965" cy="356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F82C19-E4E5-D544-A3D1-931E0C490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364" y="1080741"/>
            <a:ext cx="3225800" cy="12035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889A85-DFFB-064B-82F3-C1FD4FB1644C}"/>
              </a:ext>
            </a:extLst>
          </p:cNvPr>
          <p:cNvSpPr txBox="1"/>
          <p:nvPr/>
        </p:nvSpPr>
        <p:spPr>
          <a:xfrm>
            <a:off x="6290733" y="942434"/>
            <a:ext cx="2658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with sodium acetate which is a strong electrolyte, the resulting acetate ion is a weak base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DD588F-AC84-4542-A1EE-3CD14E140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733" y="2435603"/>
            <a:ext cx="5012267" cy="3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8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D5005-C18A-5342-95A2-E657A336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3067050"/>
            <a:ext cx="7226300" cy="72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8C707-950B-8444-A3FF-E713E3740463}"/>
              </a:ext>
            </a:extLst>
          </p:cNvPr>
          <p:cNvSpPr txBox="1"/>
          <p:nvPr/>
        </p:nvSpPr>
        <p:spPr>
          <a:xfrm>
            <a:off x="3014133" y="1227666"/>
            <a:ext cx="284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 or Base Added to water</a:t>
            </a:r>
          </a:p>
        </p:txBody>
      </p:sp>
    </p:spTree>
    <p:extLst>
      <p:ext uri="{BB962C8B-B14F-4D97-AF65-F5344CB8AC3E}">
        <p14:creationId xmlns:p14="http://schemas.microsoft.com/office/powerpoint/2010/main" val="2829787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CCBD9-B04A-4542-9E82-821D69312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166" y="328785"/>
            <a:ext cx="1968500" cy="1127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598D4-911D-9C4E-B1C8-9A67BBA4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1634067"/>
            <a:ext cx="4057650" cy="200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CE377-C299-E84C-B92A-13427D929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1909119"/>
            <a:ext cx="3995426" cy="232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C048A-8A8A-DA4B-843B-01709F076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008" y="2367215"/>
            <a:ext cx="3570817" cy="189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59D14-9AA6-6F47-8E5F-5686DB14D4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6" t="-197" r="52963" b="23112"/>
          <a:stretch/>
        </p:blipFill>
        <p:spPr>
          <a:xfrm>
            <a:off x="84667" y="55990"/>
            <a:ext cx="4055534" cy="29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9C8BCB-4A3E-9B4E-B7B6-08F94A9B2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16" y="2694066"/>
            <a:ext cx="7670800" cy="682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4C5EC-C119-AA48-B097-47B5C5085648}"/>
              </a:ext>
            </a:extLst>
          </p:cNvPr>
          <p:cNvSpPr txBox="1"/>
          <p:nvPr/>
        </p:nvSpPr>
        <p:spPr>
          <a:xfrm>
            <a:off x="3893979" y="14561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80BA5-F429-D24D-9F8A-F8FE37380356}"/>
              </a:ext>
            </a:extLst>
          </p:cNvPr>
          <p:cNvSpPr txBox="1"/>
          <p:nvPr/>
        </p:nvSpPr>
        <p:spPr>
          <a:xfrm>
            <a:off x="2649008" y="14544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D507A-7A52-2249-A91C-B855F4807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550" y="2117963"/>
            <a:ext cx="1873250" cy="222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F33716-F341-A442-9974-ED3B65E44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9008" y="3741665"/>
            <a:ext cx="3484034" cy="282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01021-5B1C-324E-B494-DE3D279A2BFC}"/>
              </a:ext>
            </a:extLst>
          </p:cNvPr>
          <p:cNvSpPr txBox="1"/>
          <p:nvPr/>
        </p:nvSpPr>
        <p:spPr>
          <a:xfrm>
            <a:off x="2649008" y="3330109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acid form of eqn. 18.39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50707-CE2F-7348-8B56-43F9F8CE60BE}"/>
              </a:ext>
            </a:extLst>
          </p:cNvPr>
          <p:cNvSpPr txBox="1"/>
          <p:nvPr/>
        </p:nvSpPr>
        <p:spPr>
          <a:xfrm>
            <a:off x="1504062" y="4099400"/>
            <a:ext cx="7233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298K,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6.18 e-13 from eqn. 18.39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1e-14/6.18 e-13 = 0.0162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1.79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Fluconazole is protonated below 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 and neutral (undissociated) above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6383D-323C-8F4B-B5DC-BD991B4692D5}"/>
              </a:ext>
            </a:extLst>
          </p:cNvPr>
          <p:cNvSpPr txBox="1"/>
          <p:nvPr/>
        </p:nvSpPr>
        <p:spPr>
          <a:xfrm>
            <a:off x="599016" y="502273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3C094-CAD1-E449-9DDC-9DA8A2D9C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4800" y="5042371"/>
            <a:ext cx="3928050" cy="3803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B6DDD5-ED17-7240-9DD8-E750A0427E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800" y="5508067"/>
            <a:ext cx="4819650" cy="2076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7E5669-A7A5-C54D-A2BA-1A5A9675FBDE}"/>
              </a:ext>
            </a:extLst>
          </p:cNvPr>
          <p:cNvSpPr txBox="1"/>
          <p:nvPr/>
        </p:nvSpPr>
        <p:spPr>
          <a:xfrm>
            <a:off x="1526213" y="5674956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None is dissociated so: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BC2BE2-D1D1-6E48-B97D-D845252856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4800" y="5996181"/>
            <a:ext cx="5811972" cy="22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2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8375" y="412747"/>
            <a:ext cx="251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18 Electrolytes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F372B-F45C-7647-9966-5DEE0E9E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2" y="1017563"/>
            <a:ext cx="4408407" cy="5521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138CA-D109-DC42-8C72-4FEA18EA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93" y="2205567"/>
            <a:ext cx="3714207" cy="1917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AE650-6E23-C741-8547-5B0F8DD1A36C}"/>
              </a:ext>
            </a:extLst>
          </p:cNvPr>
          <p:cNvSpPr txBox="1"/>
          <p:nvPr/>
        </p:nvSpPr>
        <p:spPr>
          <a:xfrm flipH="1">
            <a:off x="4896393" y="1270000"/>
            <a:ext cx="438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Handbook of Aqueous Electrolyte Thermodynamics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4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3532" y="6403589"/>
            <a:ext cx="2133600" cy="365125"/>
          </a:xfrm>
        </p:spPr>
        <p:txBody>
          <a:bodyPr/>
          <a:lstStyle/>
          <a:p>
            <a:fld id="{67AA197A-76A9-1C44-AFF7-1170AC92155D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CCBD9-B04A-4542-9E82-821D69312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166" y="328785"/>
            <a:ext cx="1968500" cy="1127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598D4-911D-9C4E-B1C8-9A67BBA4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1634067"/>
            <a:ext cx="4057650" cy="200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CE377-C299-E84C-B92A-13427D929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1909119"/>
            <a:ext cx="3995426" cy="232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C048A-8A8A-DA4B-843B-01709F076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008" y="2367215"/>
            <a:ext cx="3570817" cy="189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59D14-9AA6-6F47-8E5F-5686DB14D4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6" t="-197" r="52963" b="23112"/>
          <a:stretch/>
        </p:blipFill>
        <p:spPr>
          <a:xfrm>
            <a:off x="84667" y="55990"/>
            <a:ext cx="4055534" cy="29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9C8BCB-4A3E-9B4E-B7B6-08F94A9B2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16" y="2694066"/>
            <a:ext cx="7670800" cy="682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4C5EC-C119-AA48-B097-47B5C5085648}"/>
              </a:ext>
            </a:extLst>
          </p:cNvPr>
          <p:cNvSpPr txBox="1"/>
          <p:nvPr/>
        </p:nvSpPr>
        <p:spPr>
          <a:xfrm>
            <a:off x="3893979" y="14561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80BA5-F429-D24D-9F8A-F8FE37380356}"/>
              </a:ext>
            </a:extLst>
          </p:cNvPr>
          <p:cNvSpPr txBox="1"/>
          <p:nvPr/>
        </p:nvSpPr>
        <p:spPr>
          <a:xfrm>
            <a:off x="2649008" y="14544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D507A-7A52-2249-A91C-B855F4807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550" y="2117963"/>
            <a:ext cx="1873250" cy="222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F33716-F341-A442-9974-ED3B65E44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9008" y="3741665"/>
            <a:ext cx="3484034" cy="282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01021-5B1C-324E-B494-DE3D279A2BFC}"/>
              </a:ext>
            </a:extLst>
          </p:cNvPr>
          <p:cNvSpPr txBox="1"/>
          <p:nvPr/>
        </p:nvSpPr>
        <p:spPr>
          <a:xfrm>
            <a:off x="2649008" y="3330109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acid form of eqn. 18.39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50707-CE2F-7348-8B56-43F9F8CE60BE}"/>
              </a:ext>
            </a:extLst>
          </p:cNvPr>
          <p:cNvSpPr txBox="1"/>
          <p:nvPr/>
        </p:nvSpPr>
        <p:spPr>
          <a:xfrm>
            <a:off x="1504062" y="4099400"/>
            <a:ext cx="7233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298K,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6.18 e-13 from eqn. 18.39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1e-14/6.18 e-13 = 0.0162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1.79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Fluconazole is protonated below 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 and neutral (undissociated) above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6383D-323C-8F4B-B5DC-BD991B4692D5}"/>
              </a:ext>
            </a:extLst>
          </p:cNvPr>
          <p:cNvSpPr txBox="1"/>
          <p:nvPr/>
        </p:nvSpPr>
        <p:spPr>
          <a:xfrm>
            <a:off x="599016" y="502273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3C094-CAD1-E449-9DDC-9DA8A2D9C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4800" y="5042371"/>
            <a:ext cx="3928050" cy="3803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7E5669-A7A5-C54D-A2BA-1A5A9675FBDE}"/>
              </a:ext>
            </a:extLst>
          </p:cNvPr>
          <p:cNvSpPr txBox="1"/>
          <p:nvPr/>
        </p:nvSpPr>
        <p:spPr>
          <a:xfrm>
            <a:off x="1526213" y="5674956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half is dissociated: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7F3947-97C7-2841-B252-F53E1635D7BC}"/>
              </a:ext>
            </a:extLst>
          </p:cNvPr>
          <p:cNvGrpSpPr/>
          <p:nvPr/>
        </p:nvGrpSpPr>
        <p:grpSpPr>
          <a:xfrm>
            <a:off x="1574800" y="5508067"/>
            <a:ext cx="4614332" cy="205220"/>
            <a:chOff x="1574800" y="5508067"/>
            <a:chExt cx="4614332" cy="20522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B6DDD5-ED17-7240-9DD8-E750A0427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5731" b="1186"/>
            <a:stretch/>
          </p:blipFill>
          <p:spPr>
            <a:xfrm>
              <a:off x="1574800" y="5508067"/>
              <a:ext cx="2133600" cy="2052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4C52AE-161A-C94A-9070-3C934BBD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26701" y="5517907"/>
              <a:ext cx="2462431" cy="17135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852B00-0AC6-1349-8832-583C5478D3A6}"/>
              </a:ext>
            </a:extLst>
          </p:cNvPr>
          <p:cNvGrpSpPr/>
          <p:nvPr/>
        </p:nvGrpSpPr>
        <p:grpSpPr>
          <a:xfrm>
            <a:off x="1574800" y="5996181"/>
            <a:ext cx="2704201" cy="214996"/>
            <a:chOff x="1574800" y="5996181"/>
            <a:chExt cx="2704201" cy="21499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BC2BE2-D1D1-6E48-B97D-D84525285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79460" b="6463"/>
            <a:stretch/>
          </p:blipFill>
          <p:spPr>
            <a:xfrm>
              <a:off x="1574800" y="5996181"/>
              <a:ext cx="1193800" cy="21499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9ABEF2-8D21-2146-BF00-2B28453F5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93188" y="6011400"/>
              <a:ext cx="1485813" cy="191718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74D3645-4DFD-4D4B-A715-D2A877ED95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24375" y="5996181"/>
            <a:ext cx="2781441" cy="2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9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2C12E-74B3-4047-BC30-E33AAB0ADA6B}"/>
              </a:ext>
            </a:extLst>
          </p:cNvPr>
          <p:cNvSpPr txBox="1"/>
          <p:nvPr/>
        </p:nvSpPr>
        <p:spPr>
          <a:xfrm>
            <a:off x="2269067" y="267040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Sillén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 or Bjerrum Plot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Hägg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D018B-053A-F248-8F9C-C39A74477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735"/>
            <a:ext cx="9144000" cy="532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D8998-4261-7A40-88C3-1806DC9E9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765826"/>
            <a:ext cx="3279893" cy="30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5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D45596-64F1-4449-8C6A-39A387B4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92492"/>
            <a:ext cx="4131733" cy="700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3DBAF-EB21-D245-825B-92FB6DDC52CE}"/>
              </a:ext>
            </a:extLst>
          </p:cNvPr>
          <p:cNvSpPr txBox="1"/>
          <p:nvPr/>
        </p:nvSpPr>
        <p:spPr>
          <a:xfrm>
            <a:off x="3454400" y="267040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Sillén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A8916-D9E7-024C-8747-7DC0E1EB6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694193"/>
            <a:ext cx="4216400" cy="294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E4CDB-5F0F-E348-B7E0-8F8DC38F0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466" y="2090100"/>
            <a:ext cx="3048000" cy="168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1560E-7B95-AB40-B9DC-C4C59B552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425390"/>
            <a:ext cx="4216401" cy="691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6C433-B481-4947-8F26-24060F739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867" y="3149514"/>
            <a:ext cx="3488267" cy="403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D0F00-B863-C44F-95B5-82970BF52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881" y="3965473"/>
            <a:ext cx="3259667" cy="210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6D920F-BD66-9441-BACF-E2474CE3A8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99" y="3696340"/>
            <a:ext cx="2358949" cy="2524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3710654-52DD-4A4B-87AD-FB3AAB9C697B}"/>
              </a:ext>
            </a:extLst>
          </p:cNvPr>
          <p:cNvGrpSpPr/>
          <p:nvPr/>
        </p:nvGrpSpPr>
        <p:grpSpPr>
          <a:xfrm>
            <a:off x="304799" y="4313653"/>
            <a:ext cx="4334934" cy="1653363"/>
            <a:chOff x="0" y="3081729"/>
            <a:chExt cx="9144000" cy="34875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C45A17-AE8F-8045-BC66-27F48537B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3081729"/>
              <a:ext cx="9144000" cy="6268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7E9948-1E8A-EB41-8E31-A8AD79239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669372"/>
              <a:ext cx="9144000" cy="289991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E92D2E9-1E20-D64D-A95B-9EE304BC5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2134" y="4321368"/>
            <a:ext cx="4051300" cy="377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241E67-0843-9F4B-BF29-5D9435D9F5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9733" y="4734279"/>
            <a:ext cx="4442883" cy="4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28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15822F-F2CD-B643-B078-A519289BF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7" y="393740"/>
            <a:ext cx="8438764" cy="43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1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4FBE6-9B55-2D49-B447-B01B5CF3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2"/>
          <a:stretch/>
        </p:blipFill>
        <p:spPr>
          <a:xfrm>
            <a:off x="132521" y="0"/>
            <a:ext cx="8878957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43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619C2-9455-4E45-AA57-1E9DDD8A6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192"/>
            <a:ext cx="9144000" cy="1215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7205D-8919-D047-9F0F-52625D6CD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6675"/>
            <a:ext cx="9144000" cy="2236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8F639-5E8A-994D-9D1C-EB43B1FD4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0" r="12315" b="7201"/>
          <a:stretch/>
        </p:blipFill>
        <p:spPr>
          <a:xfrm>
            <a:off x="2252132" y="3738314"/>
            <a:ext cx="4114801" cy="280059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7FBC70-1E73-F948-B29A-3E7107F219E6}"/>
              </a:ext>
            </a:extLst>
          </p:cNvPr>
          <p:cNvCxnSpPr>
            <a:cxnSpLocks/>
          </p:cNvCxnSpPr>
          <p:nvPr/>
        </p:nvCxnSpPr>
        <p:spPr>
          <a:xfrm flipH="1">
            <a:off x="3810000" y="1049867"/>
            <a:ext cx="2743200" cy="35221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443937B-3454-464D-BD35-BED371F981E3}"/>
              </a:ext>
            </a:extLst>
          </p:cNvPr>
          <p:cNvSpPr txBox="1"/>
          <p:nvPr/>
        </p:nvSpPr>
        <p:spPr>
          <a:xfrm>
            <a:off x="6629399" y="2350016"/>
            <a:ext cx="182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OAc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then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8A6D0-36D3-4447-82DF-756A7B2B7821}"/>
              </a:ext>
            </a:extLst>
          </p:cNvPr>
          <p:cNvSpPr txBox="1"/>
          <p:nvPr/>
        </p:nvSpPr>
        <p:spPr>
          <a:xfrm>
            <a:off x="6959599" y="1812194"/>
            <a:ext cx="165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one component is small the other is C</a:t>
            </a:r>
            <a:r>
              <a:rPr lang="en-US" sz="12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47DAE-9792-B74F-B7D3-D1B560C6C546}"/>
              </a:ext>
            </a:extLst>
          </p:cNvPr>
          <p:cNvSpPr txBox="1"/>
          <p:nvPr/>
        </p:nvSpPr>
        <p:spPr>
          <a:xfrm>
            <a:off x="6870698" y="3401896"/>
            <a:ext cx="1828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OAc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[Na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then 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this gives the pH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9C8598-882B-3C4E-BF4A-4332F70035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283"/>
          <a:stretch/>
        </p:blipFill>
        <p:spPr>
          <a:xfrm>
            <a:off x="29632" y="4764590"/>
            <a:ext cx="2222500" cy="5217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0EEB86-0CE1-1242-911D-A9F630B0A5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671"/>
          <a:stretch/>
        </p:blipFill>
        <p:spPr>
          <a:xfrm>
            <a:off x="6424083" y="5046116"/>
            <a:ext cx="2391833" cy="480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8C59A4-D8AC-D543-B028-3DB1BF9987D0}"/>
              </a:ext>
            </a:extLst>
          </p:cNvPr>
          <p:cNvSpPr txBox="1"/>
          <p:nvPr/>
        </p:nvSpPr>
        <p:spPr>
          <a:xfrm>
            <a:off x="126998" y="5450969"/>
            <a:ext cx="193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parallel to 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when 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small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4740CF-D202-104C-95BA-3F77087C1339}"/>
              </a:ext>
            </a:extLst>
          </p:cNvPr>
          <p:cNvSpPr txBox="1"/>
          <p:nvPr/>
        </p:nvSpPr>
        <p:spPr>
          <a:xfrm>
            <a:off x="6519333" y="5599962"/>
            <a:ext cx="193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]=10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-14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so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OAc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parallel to 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when 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small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479AF-28B8-B14D-8716-6DB7D6CF32D6}"/>
              </a:ext>
            </a:extLst>
          </p:cNvPr>
          <p:cNvSpPr txBox="1"/>
          <p:nvPr/>
        </p:nvSpPr>
        <p:spPr>
          <a:xfrm>
            <a:off x="2489198" y="1199578"/>
            <a:ext cx="4597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]=10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-14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log 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]+log[H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14 (two lines as drawn)</a:t>
            </a:r>
          </a:p>
        </p:txBody>
      </p:sp>
    </p:spTree>
    <p:extLst>
      <p:ext uri="{BB962C8B-B14F-4D97-AF65-F5344CB8AC3E}">
        <p14:creationId xmlns:p14="http://schemas.microsoft.com/office/powerpoint/2010/main" val="4052542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6D3A8-BB33-2440-9E92-806495F4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598"/>
            <a:ext cx="9144000" cy="1396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A36232-B0AA-EA44-A225-94A4BB13E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67" y="1714500"/>
            <a:ext cx="5202767" cy="521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3C7FEF-9B2C-B743-99BC-9929E8AB1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167" y="2236267"/>
            <a:ext cx="5395588" cy="480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5FCBD1-A1E4-944E-88BC-82538DA2F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1" y="2851398"/>
            <a:ext cx="6341533" cy="35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69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D6145-E97C-C848-9BFB-5C3027FE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4" y="416186"/>
            <a:ext cx="6366933" cy="2109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3BE3B-72FB-F840-AEF4-5853762C6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0" r="12315" b="7201"/>
          <a:stretch/>
        </p:blipFill>
        <p:spPr>
          <a:xfrm>
            <a:off x="1904999" y="2754758"/>
            <a:ext cx="5291668" cy="36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91661-F4E4-FC44-AEFD-E991100E1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71"/>
            <a:ext cx="9144000" cy="2034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B5480-C8D7-D242-8874-D0FC620B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120900"/>
            <a:ext cx="7823200" cy="261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ADC1-F8C8-0047-AE5B-2072478AB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967817"/>
            <a:ext cx="7924800" cy="4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95371-59F3-F74A-A92D-325201EFF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30333"/>
            <a:ext cx="88519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7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A686B6-5AD2-9E42-84E3-D2B21744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644"/>
            <a:ext cx="9144000" cy="991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BA64F-CD91-F849-92AB-FC423A47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763184"/>
            <a:ext cx="8851900" cy="92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70F23-5358-D147-AE2F-B499589B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4888"/>
            <a:ext cx="9144000" cy="1873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4D090-6B67-2D4F-87ED-E37801E1D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4792825"/>
            <a:ext cx="89027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3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178DA7-51F1-A041-ABD1-C41151A51F88}"/>
              </a:ext>
            </a:extLst>
          </p:cNvPr>
          <p:cNvSpPr txBox="1"/>
          <p:nvPr/>
        </p:nvSpPr>
        <p:spPr>
          <a:xfrm>
            <a:off x="3039533" y="541867"/>
            <a:ext cx="339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Colligative (counting) Properties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AE969-6AAB-E043-A18A-AA636D6CA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35" t="30857" r="32569" b="43619"/>
          <a:stretch/>
        </p:blipFill>
        <p:spPr>
          <a:xfrm>
            <a:off x="1769533" y="1397000"/>
            <a:ext cx="2226733" cy="567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83A2FB-3D05-9143-9986-60861D71C364}"/>
              </a:ext>
            </a:extLst>
          </p:cNvPr>
          <p:cNvSpPr txBox="1"/>
          <p:nvPr/>
        </p:nvSpPr>
        <p:spPr>
          <a:xfrm>
            <a:off x="4148667" y="1495967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Melting Point Depression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2B9A8-8276-564C-A77C-51788A2A265D}"/>
              </a:ext>
            </a:extLst>
          </p:cNvPr>
          <p:cNvSpPr txBox="1"/>
          <p:nvPr/>
        </p:nvSpPr>
        <p:spPr>
          <a:xfrm>
            <a:off x="4148667" y="2359567"/>
            <a:ext cx="467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Osmotic Pressure 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(1 +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…)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7A6AED-1AF1-6443-968B-EE0E0134A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2249267"/>
            <a:ext cx="1227667" cy="496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F52071-7F2F-2340-8DDC-3941377AC95D}"/>
              </a:ext>
            </a:extLst>
          </p:cNvPr>
          <p:cNvSpPr txBox="1"/>
          <p:nvPr/>
        </p:nvSpPr>
        <p:spPr>
          <a:xfrm>
            <a:off x="4148666" y="3163900"/>
            <a:ext cx="462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Boiling Point Elevation (for non-volatile solute)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834853-98C8-D740-A21D-29C03A45AF97}"/>
              </a:ext>
            </a:extLst>
          </p:cNvPr>
          <p:cNvSpPr txBox="1"/>
          <p:nvPr/>
        </p:nvSpPr>
        <p:spPr>
          <a:xfrm>
            <a:off x="1405467" y="3163900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</a:t>
            </a:r>
          </a:p>
        </p:txBody>
      </p:sp>
    </p:spTree>
    <p:extLst>
      <p:ext uri="{BB962C8B-B14F-4D97-AF65-F5344CB8AC3E}">
        <p14:creationId xmlns:p14="http://schemas.microsoft.com/office/powerpoint/2010/main" val="1746703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4FBE6-9B55-2D49-B447-B01B5CF3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2"/>
          <a:stretch/>
        </p:blipFill>
        <p:spPr>
          <a:xfrm>
            <a:off x="132521" y="0"/>
            <a:ext cx="8878957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03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521A4-17BE-3049-8E81-608C5CF4B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96"/>
            <a:ext cx="9144000" cy="827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9BE098-144C-F149-86D5-66E0BC53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00150"/>
            <a:ext cx="83820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81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1634E-3A8D-6A49-AB82-E38E742E5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89"/>
            <a:ext cx="9144000" cy="900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4419A-CEB3-334F-B9BD-2F37328EB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880"/>
            <a:ext cx="9144000" cy="14049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BF246AA-B467-C846-9DDF-80DD02EE78D0}"/>
              </a:ext>
            </a:extLst>
          </p:cNvPr>
          <p:cNvGrpSpPr/>
          <p:nvPr/>
        </p:nvGrpSpPr>
        <p:grpSpPr>
          <a:xfrm>
            <a:off x="1219200" y="2817690"/>
            <a:ext cx="6705600" cy="3731365"/>
            <a:chOff x="0" y="2819400"/>
            <a:chExt cx="9144000" cy="55686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69BCB7-B015-8847-B90B-96612B5DA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819400"/>
              <a:ext cx="9144000" cy="1219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68941C-AD63-194B-B23D-7EE78A0DA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48945"/>
              <a:ext cx="9144000" cy="423908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8BF193B-DAE9-6244-B6C1-B7E833116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533" y="6362215"/>
            <a:ext cx="2276959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91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F11C8-1341-8D4E-8BD1-2B49D9F62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02"/>
            <a:ext cx="9144000" cy="65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98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02188-B37A-044F-B298-51E93E19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13" y="671512"/>
            <a:ext cx="6793831" cy="586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0857E-5D57-1443-ABC5-65AA978A43C3}"/>
              </a:ext>
            </a:extLst>
          </p:cNvPr>
          <p:cNvSpPr txBox="1"/>
          <p:nvPr/>
        </p:nvSpPr>
        <p:spPr>
          <a:xfrm>
            <a:off x="1667933" y="119617"/>
            <a:ext cx="262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 Acids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Zwiterions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1FB57C-7B80-FD43-8A9D-6F0858DC5F9D}"/>
              </a:ext>
            </a:extLst>
          </p:cNvPr>
          <p:cNvSpPr/>
          <p:nvPr/>
        </p:nvSpPr>
        <p:spPr>
          <a:xfrm>
            <a:off x="1447800" y="3308879"/>
            <a:ext cx="1016000" cy="129698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02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FFDE0-33D0-8349-8EBE-C4404DC27948}"/>
              </a:ext>
            </a:extLst>
          </p:cNvPr>
          <p:cNvSpPr txBox="1"/>
          <p:nvPr/>
        </p:nvSpPr>
        <p:spPr>
          <a:xfrm>
            <a:off x="1879600" y="448733"/>
            <a:ext cx="262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 Acids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Zwiterions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A2D86-05C4-4841-B70B-729A86CEB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069"/>
            <a:ext cx="9144000" cy="40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38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1851C6-92B1-5B47-9214-914417714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27000"/>
            <a:ext cx="8902700" cy="116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9F92C2-645D-8F47-ABD7-BC71242A5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17" y="1471612"/>
            <a:ext cx="7988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6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6F869C-7F00-164F-A81B-233B625A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424216"/>
            <a:ext cx="7467600" cy="469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9A334-64B6-A743-B377-F3FC8EEFD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12"/>
          <a:stretch/>
        </p:blipFill>
        <p:spPr>
          <a:xfrm>
            <a:off x="0" y="5705"/>
            <a:ext cx="9144000" cy="1426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753A0-9526-5C42-B400-672F5545C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020704"/>
            <a:ext cx="72898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26C29-2A08-1A44-A48D-145A86536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88" r="19052" b="8574"/>
          <a:stretch/>
        </p:blipFill>
        <p:spPr>
          <a:xfrm>
            <a:off x="3026834" y="2334289"/>
            <a:ext cx="3412066" cy="2972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F530D-4DC1-9A46-92E5-BCAADBE15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15" r="20556" b="70489"/>
          <a:stretch/>
        </p:blipFill>
        <p:spPr>
          <a:xfrm>
            <a:off x="1735667" y="5514512"/>
            <a:ext cx="5452534" cy="1206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34F128-4A25-2A4A-B320-73B82449D755}"/>
              </a:ext>
            </a:extLst>
          </p:cNvPr>
          <p:cNvSpPr txBox="1"/>
          <p:nvPr/>
        </p:nvSpPr>
        <p:spPr>
          <a:xfrm>
            <a:off x="211668" y="3148120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balance (18.67) is reached about where 1.1[H</a:t>
            </a:r>
            <a:r>
              <a:rPr lang="en-US" sz="1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Gly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[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Gly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a little above p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</a:p>
        </p:txBody>
      </p:sp>
    </p:spTree>
    <p:extLst>
      <p:ext uri="{BB962C8B-B14F-4D97-AF65-F5344CB8AC3E}">
        <p14:creationId xmlns:p14="http://schemas.microsoft.com/office/powerpoint/2010/main" val="4031665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C59C9-C000-744E-B4EE-6159AC05815C}"/>
              </a:ext>
            </a:extLst>
          </p:cNvPr>
          <p:cNvSpPr txBox="1"/>
          <p:nvPr/>
        </p:nvSpPr>
        <p:spPr>
          <a:xfrm>
            <a:off x="2142067" y="279394"/>
            <a:ext cx="516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Buffer: a salt and an acid that share a common 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EEC7E-5514-B64B-AE7C-7F9C932B23CC}"/>
              </a:ext>
            </a:extLst>
          </p:cNvPr>
          <p:cNvSpPr txBox="1"/>
          <p:nvPr/>
        </p:nvSpPr>
        <p:spPr>
          <a:xfrm flipH="1">
            <a:off x="2687319" y="829728"/>
            <a:ext cx="38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Acetic Acid and Sodium Acetate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AD42B-AD85-E840-A208-C916F7AAC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74"/>
          <a:stretch/>
        </p:blipFill>
        <p:spPr>
          <a:xfrm>
            <a:off x="429259" y="1186900"/>
            <a:ext cx="8342208" cy="186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92CCF-C78C-A147-A499-7DB7B5CC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59" y="3354908"/>
            <a:ext cx="7239000" cy="36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91228-DD4D-0E4B-AF77-26EDD4D6D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59" y="3868717"/>
            <a:ext cx="66040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6EB2EC-8852-D640-9B59-05FF897F2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659" y="4547108"/>
            <a:ext cx="70231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1C9FBA-7E34-224F-9E31-1BF75095D495}"/>
              </a:ext>
            </a:extLst>
          </p:cNvPr>
          <p:cNvSpPr txBox="1"/>
          <p:nvPr/>
        </p:nvSpPr>
        <p:spPr>
          <a:xfrm flipH="1">
            <a:off x="754378" y="5396433"/>
            <a:ext cx="38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Henderson-Hasselbalch Equation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130D26-593B-AD4F-B9DB-6649FEFDD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459" y="5751512"/>
            <a:ext cx="61976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52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C59C9-C000-744E-B4EE-6159AC05815C}"/>
              </a:ext>
            </a:extLst>
          </p:cNvPr>
          <p:cNvSpPr txBox="1"/>
          <p:nvPr/>
        </p:nvSpPr>
        <p:spPr>
          <a:xfrm>
            <a:off x="2142067" y="279394"/>
            <a:ext cx="516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Buffer: a salt and an acid that share a common 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EEC7E-5514-B64B-AE7C-7F9C932B23CC}"/>
              </a:ext>
            </a:extLst>
          </p:cNvPr>
          <p:cNvSpPr txBox="1"/>
          <p:nvPr/>
        </p:nvSpPr>
        <p:spPr>
          <a:xfrm flipH="1">
            <a:off x="2687319" y="829728"/>
            <a:ext cx="38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Acetic Acid and Sodium Acetate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AD42B-AD85-E840-A208-C916F7AAC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74"/>
          <a:stretch/>
        </p:blipFill>
        <p:spPr>
          <a:xfrm>
            <a:off x="429259" y="1186900"/>
            <a:ext cx="8342208" cy="186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92CCF-C78C-A147-A499-7DB7B5CC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59" y="3354908"/>
            <a:ext cx="7239000" cy="36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91228-DD4D-0E4B-AF77-26EDD4D6D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59" y="3868717"/>
            <a:ext cx="66040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6EB2EC-8852-D640-9B59-05FF897F2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659" y="4547108"/>
            <a:ext cx="70231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1C9FBA-7E34-224F-9E31-1BF75095D495}"/>
              </a:ext>
            </a:extLst>
          </p:cNvPr>
          <p:cNvSpPr txBox="1"/>
          <p:nvPr/>
        </p:nvSpPr>
        <p:spPr>
          <a:xfrm flipH="1">
            <a:off x="754378" y="5396433"/>
            <a:ext cx="38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equation: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7A14F-B66F-BC44-A2DE-FBA27C1FE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28864"/>
            <a:ext cx="9144000" cy="7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8BF7C4-D7DA-904D-AE9E-AC3BD1F6EF1F}"/>
              </a:ext>
            </a:extLst>
          </p:cNvPr>
          <p:cNvGrpSpPr/>
          <p:nvPr/>
        </p:nvGrpSpPr>
        <p:grpSpPr>
          <a:xfrm>
            <a:off x="1204981" y="237067"/>
            <a:ext cx="6747409" cy="5858933"/>
            <a:chOff x="1391248" y="0"/>
            <a:chExt cx="5509085" cy="47836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D4B0B6-BF33-5F41-82D0-A9FC511E5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1248" y="0"/>
              <a:ext cx="5509085" cy="413426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16D81A-9FA8-C245-B49B-175EA1446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1248" y="4134269"/>
              <a:ext cx="5455925" cy="64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316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A8B5FA-846D-3044-BDFA-A6864587F1F7}"/>
              </a:ext>
            </a:extLst>
          </p:cNvPr>
          <p:cNvSpPr txBox="1"/>
          <p:nvPr/>
        </p:nvSpPr>
        <p:spPr>
          <a:xfrm>
            <a:off x="3681372" y="584955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Isoelectric 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F7EE2-176A-1141-9CA1-8E44F0BD3705}"/>
              </a:ext>
            </a:extLst>
          </p:cNvPr>
          <p:cNvSpPr txBox="1"/>
          <p:nvPr/>
        </p:nvSpPr>
        <p:spPr>
          <a:xfrm>
            <a:off x="1464734" y="1286934"/>
            <a:ext cx="601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zwitterion like an amino acid amines protonate at neutral 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carboxylic acids are deprotonated.  When there is no net charge the 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isoelectric point.  Solubility is at a minimum at the isoelectric point.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ADCEF-3270-AD4F-8C20-10592CE0B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83226"/>
            <a:ext cx="9144000" cy="35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90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DACB6-7C40-C943-B229-94779BED0508}"/>
              </a:ext>
            </a:extLst>
          </p:cNvPr>
          <p:cNvSpPr/>
          <p:nvPr/>
        </p:nvSpPr>
        <p:spPr>
          <a:xfrm>
            <a:off x="2980747" y="281001"/>
            <a:ext cx="357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Ionic Strength (salt concentration)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DAEC2-2FD3-CC46-B8B4-BCBBB0C66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83226"/>
            <a:ext cx="9144000" cy="3573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AE7CB-5D5E-8F48-B31A-F0B1009C8C04}"/>
              </a:ext>
            </a:extLst>
          </p:cNvPr>
          <p:cNvSpPr txBox="1"/>
          <p:nvPr/>
        </p:nvSpPr>
        <p:spPr>
          <a:xfrm>
            <a:off x="1608667" y="855134"/>
            <a:ext cx="6011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low ionic strength, as ionic strength increases, solubility increases (salting in).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high ionic strength, as ionic strength increases, solubility decreases (salting out).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solubility at intermediate salt concentrations.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8FCAA-939A-9342-B856-16E8DEF804CB}"/>
              </a:ext>
            </a:extLst>
          </p:cNvPr>
          <p:cNvSpPr txBox="1"/>
          <p:nvPr/>
        </p:nvSpPr>
        <p:spPr>
          <a:xfrm>
            <a:off x="6646333" y="3437467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Salting in</a:t>
            </a:r>
          </a:p>
        </p:txBody>
      </p:sp>
    </p:spTree>
    <p:extLst>
      <p:ext uri="{BB962C8B-B14F-4D97-AF65-F5344CB8AC3E}">
        <p14:creationId xmlns:p14="http://schemas.microsoft.com/office/powerpoint/2010/main" val="687115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C91441-DB60-4A4D-B61E-68990A8B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4333"/>
            <a:ext cx="9144000" cy="2598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D57D9-2601-BB4A-8B4B-7F4920F4F2EF}"/>
              </a:ext>
            </a:extLst>
          </p:cNvPr>
          <p:cNvSpPr txBox="1"/>
          <p:nvPr/>
        </p:nvSpPr>
        <p:spPr>
          <a:xfrm>
            <a:off x="3553130" y="404014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Donnan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Equilibria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87C03-56B8-B047-A810-C46E53E80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84" y="3569733"/>
            <a:ext cx="66421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8B167-50B3-4643-9AD3-452589595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34" y="4119575"/>
            <a:ext cx="787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94901D-257D-9142-915C-AAD85F4F1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34" y="4659350"/>
            <a:ext cx="7162800" cy="87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EA1E15-0CA7-7A44-8B5E-E0884385D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734" y="5643625"/>
            <a:ext cx="72136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12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79DB1-9955-8E49-BCF1-4E5887C4C38D}"/>
              </a:ext>
            </a:extLst>
          </p:cNvPr>
          <p:cNvSpPr txBox="1"/>
          <p:nvPr/>
        </p:nvSpPr>
        <p:spPr>
          <a:xfrm>
            <a:off x="4119951" y="18387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454C0-BA1E-E144-BE78-98E0AF9643D4}"/>
              </a:ext>
            </a:extLst>
          </p:cNvPr>
          <p:cNvSpPr txBox="1"/>
          <p:nvPr/>
        </p:nvSpPr>
        <p:spPr>
          <a:xfrm>
            <a:off x="1125542" y="719658"/>
            <a:ext cx="712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Solubility and vapor pressure rely on equilibria with the un-ionized species.  So solubility depends 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Remember, the activity of a solid is 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A504E-B444-304E-B5CC-3A6B1EB8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068"/>
            <a:ext cx="9144000" cy="1948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5381B-AAF8-134E-853E-DD520A60116E}"/>
              </a:ext>
            </a:extLst>
          </p:cNvPr>
          <p:cNvSpPr txBox="1"/>
          <p:nvPr/>
        </p:nvSpPr>
        <p:spPr>
          <a:xfrm>
            <a:off x="4495800" y="3352792"/>
            <a:ext cx="4529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0.0180 at 298K; pH 1.5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0.0316; pH 7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1e-7;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6.18 e-13;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 so protonated below pH 1.8 and undissociated above pH 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D5A820-6DB9-474E-B175-7985EC7AA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591" y="3634279"/>
            <a:ext cx="2052360" cy="346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3736EE-46E1-A74F-BC9E-FF79A4BF3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"/>
          <a:stretch/>
        </p:blipFill>
        <p:spPr>
          <a:xfrm>
            <a:off x="1634067" y="4860580"/>
            <a:ext cx="6419850" cy="330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4AC4A-3189-B549-961D-883BBEA3F54E}"/>
              </a:ext>
            </a:extLst>
          </p:cNvPr>
          <p:cNvSpPr txBox="1"/>
          <p:nvPr/>
        </p:nvSpPr>
        <p:spPr>
          <a:xfrm>
            <a:off x="2112433" y="4491248"/>
            <a:ext cx="452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slide 18 example 18.4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358312-7C04-4349-8290-6A2B5AC6F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" y="5232733"/>
            <a:ext cx="8750300" cy="34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4D48A2-FF22-074C-B24F-F37AA9E63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586"/>
            <a:ext cx="9144000" cy="12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60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A5962-BBFD-8A4E-A257-780E6B79B1A3}"/>
              </a:ext>
            </a:extLst>
          </p:cNvPr>
          <p:cNvSpPr txBox="1"/>
          <p:nvPr/>
        </p:nvSpPr>
        <p:spPr>
          <a:xfrm>
            <a:off x="3217333" y="105833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ion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BE7CD-C5F0-DE49-B98F-82C9684A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162300"/>
            <a:ext cx="77216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A5257-F6D9-CD4C-A7A8-9D0AFBA5F1F7}"/>
              </a:ext>
            </a:extLst>
          </p:cNvPr>
          <p:cNvSpPr txBox="1"/>
          <p:nvPr/>
        </p:nvSpPr>
        <p:spPr>
          <a:xfrm>
            <a:off x="1877224" y="248179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saturated solution causes precipitation</a:t>
            </a:r>
          </a:p>
        </p:txBody>
      </p:sp>
    </p:spTree>
    <p:extLst>
      <p:ext uri="{BB962C8B-B14F-4D97-AF65-F5344CB8AC3E}">
        <p14:creationId xmlns:p14="http://schemas.microsoft.com/office/powerpoint/2010/main" val="1664015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951E4-7AF8-CE40-BFCC-B1A74630047D}"/>
              </a:ext>
            </a:extLst>
          </p:cNvPr>
          <p:cNvSpPr txBox="1"/>
          <p:nvPr/>
        </p:nvSpPr>
        <p:spPr>
          <a:xfrm>
            <a:off x="3132666" y="482600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Redox Reactions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OILRIG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C7D21-0EAC-644E-8CBE-F6550F098BA3}"/>
              </a:ext>
            </a:extLst>
          </p:cNvPr>
          <p:cNvSpPr txBox="1"/>
          <p:nvPr/>
        </p:nvSpPr>
        <p:spPr>
          <a:xfrm>
            <a:off x="3383535" y="1092200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Lose or gain electrons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90D432-D500-9D40-B44F-9FB6FB9661E3}"/>
              </a:ext>
            </a:extLst>
          </p:cNvPr>
          <p:cNvGrpSpPr/>
          <p:nvPr/>
        </p:nvGrpSpPr>
        <p:grpSpPr>
          <a:xfrm>
            <a:off x="2590800" y="1634064"/>
            <a:ext cx="3683612" cy="1200329"/>
            <a:chOff x="2590800" y="1913467"/>
            <a:chExt cx="3683612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B56440-AA3E-834B-9397-764A5FE9C9BC}"/>
                </a:ext>
              </a:extLst>
            </p:cNvPr>
            <p:cNvSpPr txBox="1"/>
            <p:nvPr/>
          </p:nvSpPr>
          <p:spPr>
            <a:xfrm>
              <a:off x="2590800" y="1913467"/>
              <a:ext cx="321979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Electrochemical Cell (discharge)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Anode: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Cathode: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3.9 Volts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5498A7-3D32-8C4D-B428-0BA1FE15F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5730" y="2216382"/>
              <a:ext cx="2146300" cy="317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CF4BC5-B707-154D-A8B4-594B073E4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8512" y="2513890"/>
              <a:ext cx="2755900" cy="3429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5AD145B-E2E8-0942-9F6D-28B54E451AD2}"/>
              </a:ext>
            </a:extLst>
          </p:cNvPr>
          <p:cNvSpPr txBox="1"/>
          <p:nvPr/>
        </p:nvSpPr>
        <p:spPr>
          <a:xfrm>
            <a:off x="6327194" y="1911062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Oxidation (OIL)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(RIG)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2F5C74-DD5D-9A4C-9417-A41C1A9EABD8}"/>
              </a:ext>
            </a:extLst>
          </p:cNvPr>
          <p:cNvGrpSpPr/>
          <p:nvPr/>
        </p:nvGrpSpPr>
        <p:grpSpPr>
          <a:xfrm>
            <a:off x="1210073" y="3092776"/>
            <a:ext cx="7476727" cy="868387"/>
            <a:chOff x="2235200" y="4123267"/>
            <a:chExt cx="7476727" cy="86838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FF6F56-988E-9146-9DFA-299C7951B8BC}"/>
                </a:ext>
              </a:extLst>
            </p:cNvPr>
            <p:cNvSpPr txBox="1"/>
            <p:nvPr/>
          </p:nvSpPr>
          <p:spPr>
            <a:xfrm>
              <a:off x="2235200" y="4123267"/>
              <a:ext cx="7476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Reference voltage is platinum electrode:H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 electrode at p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0; 298K; 1 bar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641BC2-043A-544F-B6F9-793CC31AC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3862" y="4559854"/>
              <a:ext cx="1752600" cy="431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776750-FD15-F844-8214-026608B68614}"/>
                </a:ext>
              </a:extLst>
            </p:cNvPr>
            <p:cNvSpPr txBox="1"/>
            <p:nvPr/>
          </p:nvSpPr>
          <p:spPr>
            <a:xfrm>
              <a:off x="5015970" y="4542546"/>
              <a:ext cx="446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Reduction of H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Potential set to 0 as reference</a:t>
              </a:r>
              <a:endPara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9CB2E81-70DB-2C42-84A5-A824B8B9D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808" y="4210167"/>
            <a:ext cx="7124700" cy="71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14CB95-5BE8-C048-AA1F-E9C06E851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6408" y="5072347"/>
            <a:ext cx="5651500" cy="355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EE84AF-4B6E-1E44-8FE1-81D20F8E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485" y="5578927"/>
            <a:ext cx="29337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44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5820B6-11CA-BB4C-BC04-2C9A8B52EB76}"/>
              </a:ext>
            </a:extLst>
          </p:cNvPr>
          <p:cNvGrpSpPr/>
          <p:nvPr/>
        </p:nvGrpSpPr>
        <p:grpSpPr>
          <a:xfrm>
            <a:off x="4100199" y="0"/>
            <a:ext cx="3991602" cy="6858000"/>
            <a:chOff x="4100199" y="0"/>
            <a:chExt cx="3991602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CDA157-9132-4446-842D-3DAF75A86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0199" y="0"/>
              <a:ext cx="3991602" cy="6858000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F8A1B17-09C0-4742-802B-E6C63904C9EE}"/>
                </a:ext>
              </a:extLst>
            </p:cNvPr>
            <p:cNvCxnSpPr/>
            <p:nvPr/>
          </p:nvCxnSpPr>
          <p:spPr>
            <a:xfrm>
              <a:off x="5878262" y="599786"/>
              <a:ext cx="10866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44AD36C-E466-8D40-B2AB-D43823F4FFBF}"/>
                </a:ext>
              </a:extLst>
            </p:cNvPr>
            <p:cNvCxnSpPr/>
            <p:nvPr/>
          </p:nvCxnSpPr>
          <p:spPr>
            <a:xfrm>
              <a:off x="5878262" y="4041913"/>
              <a:ext cx="10866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3728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951E4-7AF8-CE40-BFCC-B1A74630047D}"/>
              </a:ext>
            </a:extLst>
          </p:cNvPr>
          <p:cNvSpPr txBox="1"/>
          <p:nvPr/>
        </p:nvSpPr>
        <p:spPr>
          <a:xfrm>
            <a:off x="3132666" y="482600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Redox Reactions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OILRIG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CB2E81-70DB-2C42-84A5-A824B8B9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74" y="1314567"/>
            <a:ext cx="7124700" cy="71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EE84AF-4B6E-1E44-8FE1-81D20F8E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66" y="2285202"/>
            <a:ext cx="29337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C5398-60C5-AA4F-AE9C-6F84FE8B7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859616"/>
            <a:ext cx="8496300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5D159C-485E-E144-BBB0-A63FB9799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" y="3822163"/>
            <a:ext cx="9144000" cy="10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635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214CB-288F-F348-9429-403A05B24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1"/>
            <a:ext cx="8212667" cy="2542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FEF6B8-B8CA-334A-8600-F33C4E920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2540911"/>
            <a:ext cx="5672667" cy="1627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A01AE-740F-044D-9FBB-AE8B19122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9" y="4403798"/>
            <a:ext cx="5924550" cy="2121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E5523E-F57C-9348-9D25-4F56DEC57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152" y="2671660"/>
            <a:ext cx="3929063" cy="25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DE4F9C-E1E9-974B-9A93-BD169EFE6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152" y="4052593"/>
            <a:ext cx="3246702" cy="23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25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B0B8CC-B020-E744-8B6E-49549C54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2" y="0"/>
            <a:ext cx="447884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1387E-287A-4542-B1D6-B2B49813F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46" y="0"/>
            <a:ext cx="477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7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9B0B1-E5AC-2046-9043-8AEA5CB3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51"/>
            <a:ext cx="9144000" cy="58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71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0016CE-FF88-0C4F-BDEE-80080371D3FB}"/>
              </a:ext>
            </a:extLst>
          </p:cNvPr>
          <p:cNvGrpSpPr/>
          <p:nvPr/>
        </p:nvGrpSpPr>
        <p:grpSpPr>
          <a:xfrm>
            <a:off x="0" y="260937"/>
            <a:ext cx="9144000" cy="4387263"/>
            <a:chOff x="0" y="260937"/>
            <a:chExt cx="9144000" cy="43872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47F04B-35BF-DA45-87CA-3E8D1837C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0937"/>
              <a:ext cx="9144000" cy="225519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BE6175-6729-874F-8FEC-3961E5600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597" y="2516128"/>
              <a:ext cx="8540541" cy="2132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6519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1CFC0-4035-754F-BA42-8E1D150FF6AA}"/>
              </a:ext>
            </a:extLst>
          </p:cNvPr>
          <p:cNvSpPr txBox="1"/>
          <p:nvPr/>
        </p:nvSpPr>
        <p:spPr>
          <a:xfrm>
            <a:off x="818061" y="184434"/>
            <a:ext cx="406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Bioprocess Engineering (Fermentation)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E7C36-9E0C-0F47-9E86-48784AA7D40F}"/>
              </a:ext>
            </a:extLst>
          </p:cNvPr>
          <p:cNvSpPr txBox="1"/>
          <p:nvPr/>
        </p:nvSpPr>
        <p:spPr>
          <a:xfrm>
            <a:off x="2710246" y="694319"/>
            <a:ext cx="216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 of Reduction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77290-FF2C-5944-8CEE-C2AC03F3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16" y="1118400"/>
            <a:ext cx="72263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CEE6E-A648-FB4B-9832-5B810F43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520103"/>
            <a:ext cx="66040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1E4F2-8E79-8849-984C-EEB788F33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2295620"/>
            <a:ext cx="1727200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B7167-CC2A-B64B-A310-DF0822F5CF64}"/>
              </a:ext>
            </a:extLst>
          </p:cNvPr>
          <p:cNvSpPr txBox="1"/>
          <p:nvPr/>
        </p:nvSpPr>
        <p:spPr>
          <a:xfrm>
            <a:off x="1832608" y="2263354"/>
            <a:ext cx="1495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Stoichiometry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228BB3-9410-3E4C-97B0-A067E6A90265}"/>
              </a:ext>
            </a:extLst>
          </p:cNvPr>
          <p:cNvSpPr txBox="1"/>
          <p:nvPr/>
        </p:nvSpPr>
        <p:spPr>
          <a:xfrm>
            <a:off x="1910416" y="2675588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Oxidation State</a:t>
            </a:r>
          </a:p>
          <a:p>
            <a:r>
              <a:rPr lang="en-US" dirty="0">
                <a:latin typeface="Times" pitchFamily="2" charset="0"/>
              </a:rPr>
              <a:t>O2 is 0; in products is -2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9222E-932A-1D41-95FC-7F9CC2408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3604057"/>
            <a:ext cx="1714500" cy="330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EF99C5-560D-B14D-9377-7C671A0A2480}"/>
              </a:ext>
            </a:extLst>
          </p:cNvPr>
          <p:cNvSpPr txBox="1"/>
          <p:nvPr/>
        </p:nvSpPr>
        <p:spPr>
          <a:xfrm>
            <a:off x="1910416" y="3240222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Moles of electrons transferred to oxygen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4CEF67-2F24-604E-9E74-048D94A3D5F0}"/>
              </a:ext>
            </a:extLst>
          </p:cNvPr>
          <p:cNvSpPr txBox="1"/>
          <p:nvPr/>
        </p:nvSpPr>
        <p:spPr>
          <a:xfrm>
            <a:off x="1270000" y="4064938"/>
            <a:ext cx="65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The degree of reduction multipliers are +4 for C; +1 for H; -2 for O; -3 for N (ammonia); +6 for S (H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SO</a:t>
            </a:r>
            <a:r>
              <a:rPr lang="en-US" baseline="-25000" dirty="0">
                <a:latin typeface="Times" pitchFamily="2" charset="0"/>
              </a:rPr>
              <a:t>4</a:t>
            </a:r>
            <a:r>
              <a:rPr lang="en-US" dirty="0">
                <a:latin typeface="Times" pitchFamily="2" charset="0"/>
              </a:rPr>
              <a:t>); +5 for P (phosphoric acid)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21C80-6DEE-F145-9E3B-7AAD577D0B6E}"/>
              </a:ext>
            </a:extLst>
          </p:cNvPr>
          <p:cNvSpPr txBox="1"/>
          <p:nvPr/>
        </p:nvSpPr>
        <p:spPr>
          <a:xfrm>
            <a:off x="241300" y="4885303"/>
            <a:ext cx="8881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Reaction of acetaldehyde C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H</a:t>
            </a:r>
            <a:r>
              <a:rPr lang="en-US" baseline="-25000" dirty="0">
                <a:latin typeface="Times" pitchFamily="2" charset="0"/>
              </a:rPr>
              <a:t>4</a:t>
            </a:r>
            <a:r>
              <a:rPr lang="en-US" dirty="0">
                <a:latin typeface="Times" pitchFamily="2" charset="0"/>
              </a:rPr>
              <a:t>O  Degree of reduction 2(4)+4(1)+1(-2)=10 </a:t>
            </a:r>
            <a:r>
              <a:rPr lang="en-US" i="1" dirty="0">
                <a:latin typeface="Times" pitchFamily="2" charset="0"/>
              </a:rPr>
              <a:t>or</a:t>
            </a:r>
            <a:r>
              <a:rPr lang="en-US" dirty="0">
                <a:latin typeface="Times" pitchFamily="2" charset="0"/>
              </a:rPr>
              <a:t> 5 per carbon.</a:t>
            </a:r>
          </a:p>
          <a:p>
            <a:r>
              <a:rPr lang="en-US" dirty="0">
                <a:latin typeface="Times" pitchFamily="2" charset="0"/>
              </a:rPr>
              <a:t>To determine </a:t>
            </a:r>
            <a:r>
              <a:rPr lang="en-US" i="1" dirty="0">
                <a:latin typeface="Times" pitchFamily="2" charset="0"/>
              </a:rPr>
              <a:t>r</a:t>
            </a:r>
            <a:r>
              <a:rPr lang="en-US" dirty="0">
                <a:latin typeface="Times" pitchFamily="2" charset="0"/>
              </a:rPr>
              <a:t> for O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, 2</a:t>
            </a:r>
            <a:r>
              <a:rPr lang="en-US" i="1" dirty="0">
                <a:latin typeface="Times" pitchFamily="2" charset="0"/>
              </a:rPr>
              <a:t>r</a:t>
            </a:r>
            <a:r>
              <a:rPr lang="en-US" dirty="0">
                <a:latin typeface="Times" pitchFamily="2" charset="0"/>
              </a:rPr>
              <a:t>(-2) = -10  so r = -2.5 to yield zero on the left of 18.88</a:t>
            </a:r>
          </a:p>
          <a:p>
            <a:r>
              <a:rPr lang="en-US" dirty="0">
                <a:latin typeface="Times" pitchFamily="2" charset="0"/>
              </a:rPr>
              <a:t>On the right of 18.88, For CO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, 1(4)+2(-2) = 0 and for H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O, 2(1)+1(-2) = 0</a:t>
            </a:r>
          </a:p>
          <a:p>
            <a:r>
              <a:rPr lang="en-US" dirty="0">
                <a:latin typeface="Times" pitchFamily="2" charset="0"/>
              </a:rPr>
              <a:t>Two sides balance</a:t>
            </a:r>
          </a:p>
        </p:txBody>
      </p:sp>
    </p:spTree>
    <p:extLst>
      <p:ext uri="{BB962C8B-B14F-4D97-AF65-F5344CB8AC3E}">
        <p14:creationId xmlns:p14="http://schemas.microsoft.com/office/powerpoint/2010/main" val="1362910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67152-7A47-0F42-A392-C75A90043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22"/>
            <a:ext cx="9144000" cy="32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0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FAE99-31C6-834F-86CE-0D66FC1BCB94}"/>
              </a:ext>
            </a:extLst>
          </p:cNvPr>
          <p:cNvSpPr txBox="1"/>
          <p:nvPr/>
        </p:nvSpPr>
        <p:spPr>
          <a:xfrm>
            <a:off x="2819400" y="448733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Equilibrium Reactions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12B102-A1B6-7349-AE23-C0D80B2F5110}"/>
              </a:ext>
            </a:extLst>
          </p:cNvPr>
          <p:cNvSpPr txBox="1"/>
          <p:nvPr/>
        </p:nvSpPr>
        <p:spPr>
          <a:xfrm>
            <a:off x="1667933" y="1001183"/>
            <a:ext cx="655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Reactions occur with a buffer so [H</a:t>
            </a:r>
            <a:r>
              <a:rPr lang="en-US" baseline="30000" dirty="0">
                <a:latin typeface="Times" pitchFamily="2" charset="0"/>
              </a:rPr>
              <a:t>+</a:t>
            </a:r>
            <a:r>
              <a:rPr lang="en-US" dirty="0">
                <a:latin typeface="Times" pitchFamily="2" charset="0"/>
              </a:rPr>
              <a:t>] is ignored (indicated by prime)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36E6A-1185-0F4F-9B1E-3701B62D2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769533"/>
            <a:ext cx="79121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B5C83B-C106-904A-8399-3D8641715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7" y="2226733"/>
            <a:ext cx="85344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258108-187D-2143-B31B-410760420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" y="3575050"/>
            <a:ext cx="7874000" cy="72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1EAE44-4C50-7740-BEC7-FF9E1393529D}"/>
              </a:ext>
            </a:extLst>
          </p:cNvPr>
          <p:cNvSpPr txBox="1"/>
          <p:nvPr/>
        </p:nvSpPr>
        <p:spPr>
          <a:xfrm>
            <a:off x="2624087" y="4474659"/>
            <a:ext cx="28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Water is pure so activity is 1</a:t>
            </a:r>
          </a:p>
        </p:txBody>
      </p:sp>
    </p:spTree>
    <p:extLst>
      <p:ext uri="{BB962C8B-B14F-4D97-AF65-F5344CB8AC3E}">
        <p14:creationId xmlns:p14="http://schemas.microsoft.com/office/powerpoint/2010/main" val="3487938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3A1A5D-7876-0844-B9C9-804785D07497}"/>
              </a:ext>
            </a:extLst>
          </p:cNvPr>
          <p:cNvGrpSpPr/>
          <p:nvPr/>
        </p:nvGrpSpPr>
        <p:grpSpPr>
          <a:xfrm>
            <a:off x="639233" y="82448"/>
            <a:ext cx="8115300" cy="3828348"/>
            <a:chOff x="0" y="260249"/>
            <a:chExt cx="9144000" cy="43136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AFE513-D042-CE48-BF0C-3E817FC7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0249"/>
              <a:ext cx="9144000" cy="330643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235E1A-FB1B-AD41-BB61-D00E00776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66683"/>
              <a:ext cx="9144000" cy="100719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750A9BC-9D0E-B148-8152-F371EFE92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4062147"/>
            <a:ext cx="6591300" cy="1069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631E1-551A-0F4D-B532-E620E3826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5131258"/>
            <a:ext cx="5367867" cy="151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93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58003D-70B7-4D44-80F0-F5850DFAFB4C}"/>
              </a:ext>
            </a:extLst>
          </p:cNvPr>
          <p:cNvGrpSpPr/>
          <p:nvPr/>
        </p:nvGrpSpPr>
        <p:grpSpPr>
          <a:xfrm>
            <a:off x="1337733" y="78698"/>
            <a:ext cx="6214533" cy="4608938"/>
            <a:chOff x="1337733" y="78698"/>
            <a:chExt cx="6214533" cy="46089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CFFDB1-B9C0-A548-8372-03EBCFCD9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7733" y="78698"/>
              <a:ext cx="6214533" cy="38173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61EE91-C05F-C048-84E8-3CEFBCC35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5374" y="3987800"/>
              <a:ext cx="4159250" cy="69983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DDF455-FDB0-144F-8C34-5DEF4873F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99" y="4866217"/>
            <a:ext cx="3937000" cy="3429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43218-0E25-594A-9B54-6AEA1F677863}"/>
              </a:ext>
            </a:extLst>
          </p:cNvPr>
          <p:cNvGrpSpPr/>
          <p:nvPr/>
        </p:nvGrpSpPr>
        <p:grpSpPr>
          <a:xfrm>
            <a:off x="2882899" y="5176031"/>
            <a:ext cx="2940050" cy="419100"/>
            <a:chOff x="2476499" y="5446183"/>
            <a:chExt cx="2940050" cy="419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9A6574-3CDD-E045-BA24-A4898A976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499" y="5452533"/>
              <a:ext cx="2032000" cy="406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4F5F1B-282D-F24C-A1A3-C8958A2D9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9449" y="5446183"/>
              <a:ext cx="927100" cy="4191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B053DA-7BD1-2F46-B29D-43AA25941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41" y="5597857"/>
            <a:ext cx="3450167" cy="11236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CD60A4-B79A-6647-A4F3-88BD57614DDB}"/>
              </a:ext>
            </a:extLst>
          </p:cNvPr>
          <p:cNvGrpSpPr/>
          <p:nvPr/>
        </p:nvGrpSpPr>
        <p:grpSpPr>
          <a:xfrm>
            <a:off x="4506384" y="5693832"/>
            <a:ext cx="3655483" cy="930822"/>
            <a:chOff x="4159250" y="5693832"/>
            <a:chExt cx="3655483" cy="9308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473990-340B-A141-AF5C-195F047C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59250" y="5991067"/>
              <a:ext cx="3646495" cy="6335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CAC99B-B1C5-B64E-84F6-CE7378B9A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5199" y="5693832"/>
              <a:ext cx="3619534" cy="337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6506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7FB75E-D7A0-4347-8F1F-02301DE0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57" y="0"/>
            <a:ext cx="5035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51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658AD-3AD4-C04C-96D5-40E1CA15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5835"/>
            <a:ext cx="9144000" cy="55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9B143-52CE-2742-8C87-3F6B19DE6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556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71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1EAD8-72B9-AF44-890F-FE2230349C79}"/>
              </a:ext>
            </a:extLst>
          </p:cNvPr>
          <p:cNvSpPr txBox="1"/>
          <p:nvPr/>
        </p:nvSpPr>
        <p:spPr>
          <a:xfrm>
            <a:off x="2785534" y="301415"/>
            <a:ext cx="392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Debye-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Hückel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0C984-1F33-C940-8117-2C3163DE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533" y="897348"/>
            <a:ext cx="2794000" cy="2616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A65711-C762-4B47-8EAA-A121381A4A67}"/>
              </a:ext>
            </a:extLst>
          </p:cNvPr>
          <p:cNvGrpSpPr/>
          <p:nvPr/>
        </p:nvGrpSpPr>
        <p:grpSpPr>
          <a:xfrm>
            <a:off x="543432" y="897348"/>
            <a:ext cx="4839324" cy="5698185"/>
            <a:chOff x="543432" y="897348"/>
            <a:chExt cx="4839324" cy="56981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C1D30A-3538-2B4C-9E1E-ABC4E176A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484" y="897348"/>
              <a:ext cx="4476891" cy="6520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38E479-DA5E-EC4D-806B-881A36629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432" y="1549400"/>
              <a:ext cx="4839324" cy="50461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22F74CF-7027-F04A-BC91-61645FAFFDBA}"/>
              </a:ext>
            </a:extLst>
          </p:cNvPr>
          <p:cNvSpPr txBox="1"/>
          <p:nvPr/>
        </p:nvSpPr>
        <p:spPr>
          <a:xfrm>
            <a:off x="5706533" y="5748866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field</a:t>
            </a:r>
          </a:p>
        </p:txBody>
      </p:sp>
    </p:spTree>
    <p:extLst>
      <p:ext uri="{BB962C8B-B14F-4D97-AF65-F5344CB8AC3E}">
        <p14:creationId xmlns:p14="http://schemas.microsoft.com/office/powerpoint/2010/main" val="10607689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1EAD8-72B9-AF44-890F-FE2230349C79}"/>
              </a:ext>
            </a:extLst>
          </p:cNvPr>
          <p:cNvSpPr txBox="1"/>
          <p:nvPr/>
        </p:nvSpPr>
        <p:spPr>
          <a:xfrm>
            <a:off x="2785534" y="301415"/>
            <a:ext cx="392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Debye-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Hückel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0C984-1F33-C940-8117-2C3163DE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533" y="897348"/>
            <a:ext cx="2794000" cy="2616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CCE085-8089-D941-8619-C9603F42E0AA}"/>
              </a:ext>
            </a:extLst>
          </p:cNvPr>
          <p:cNvGrpSpPr/>
          <p:nvPr/>
        </p:nvGrpSpPr>
        <p:grpSpPr>
          <a:xfrm>
            <a:off x="479795" y="963084"/>
            <a:ext cx="4594545" cy="4043904"/>
            <a:chOff x="479795" y="963084"/>
            <a:chExt cx="4594545" cy="40439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E9031D-BF31-334B-8FE7-1B24ADDC8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728" y="963084"/>
              <a:ext cx="4577612" cy="19663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46553C-F5D9-FB42-9497-C356513A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795" y="2857501"/>
              <a:ext cx="4577612" cy="214948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C4A92-4A3F-0246-98B7-D368CBC32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33" y="5505807"/>
            <a:ext cx="4254500" cy="546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B2E489-37BB-6442-A294-A9C4ABD4F703}"/>
              </a:ext>
            </a:extLst>
          </p:cNvPr>
          <p:cNvSpPr txBox="1"/>
          <p:nvPr/>
        </p:nvSpPr>
        <p:spPr>
          <a:xfrm>
            <a:off x="3391502" y="5136475"/>
            <a:ext cx="166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Coulomb’s Law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C05BCB-9516-D842-810D-0AAB85C2B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100" y="5347057"/>
            <a:ext cx="1054100" cy="86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867580-B726-724E-BBCA-7D7FF69C1003}"/>
              </a:ext>
            </a:extLst>
          </p:cNvPr>
          <p:cNvSpPr txBox="1"/>
          <p:nvPr/>
        </p:nvSpPr>
        <p:spPr>
          <a:xfrm>
            <a:off x="6553200" y="5455691"/>
            <a:ext cx="233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to place an ion in a solution of other 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F9716E-F054-B344-9A77-8D7D3F4A2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375" y="6061075"/>
            <a:ext cx="23368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34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330E9-0020-EF4B-A0ED-B361FEB7B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934"/>
            <a:ext cx="9144000" cy="37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09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59EA4D-9E3C-964A-8B01-393E091E6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829734"/>
            <a:ext cx="8737600" cy="294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99245-863D-A645-96CA-C1B77DAAAB37}"/>
              </a:ext>
            </a:extLst>
          </p:cNvPr>
          <p:cNvSpPr txBox="1"/>
          <p:nvPr/>
        </p:nvSpPr>
        <p:spPr>
          <a:xfrm>
            <a:off x="2785534" y="301415"/>
            <a:ext cx="392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Debye-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Hückel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6C4644-A64F-944D-A643-DCD26A6A9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66" y="3776134"/>
            <a:ext cx="5723467" cy="76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EBAA3-0E50-E343-8666-0C5431E94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17" y="5852380"/>
            <a:ext cx="72771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6AB01-3A93-D946-A129-EFDC1C28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166" y="4745093"/>
            <a:ext cx="5545667" cy="8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282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040BF-574A-9540-BA35-53E35D5A5C8A}"/>
              </a:ext>
            </a:extLst>
          </p:cNvPr>
          <p:cNvSpPr txBox="1"/>
          <p:nvPr/>
        </p:nvSpPr>
        <p:spPr>
          <a:xfrm>
            <a:off x="3225800" y="338667"/>
            <a:ext cx="302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Coefficient of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D27A21-13C6-D24E-AABC-B3309DC48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41" y="963083"/>
            <a:ext cx="8686800" cy="85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00E42D-2BAB-7A4F-BC7C-945076CD5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7"/>
          <a:stretch/>
        </p:blipFill>
        <p:spPr>
          <a:xfrm>
            <a:off x="1549400" y="2930526"/>
            <a:ext cx="6019800" cy="111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AABF1-781C-7244-B5DE-359D4497243E}"/>
              </a:ext>
            </a:extLst>
          </p:cNvPr>
          <p:cNvSpPr txBox="1"/>
          <p:nvPr/>
        </p:nvSpPr>
        <p:spPr>
          <a:xfrm>
            <a:off x="2777067" y="2260600"/>
            <a:ext cx="532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determined by measuring the osmotic pressure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AD486-C645-7A45-A3EB-FAE9C2906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91" y="4364567"/>
            <a:ext cx="72517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78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01E199-3493-2A46-9680-D0569A0CFFE7}"/>
              </a:ext>
            </a:extLst>
          </p:cNvPr>
          <p:cNvSpPr txBox="1"/>
          <p:nvPr/>
        </p:nvSpPr>
        <p:spPr>
          <a:xfrm>
            <a:off x="3208866" y="186266"/>
            <a:ext cx="237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Chlorination of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C385DD-C1A1-C442-9B51-5EDE6490D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2283"/>
            <a:ext cx="8991600" cy="90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84D429-9547-464F-9E85-643C66D6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013981"/>
            <a:ext cx="8115300" cy="162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32834B-ECDF-C347-81A5-AE63A7862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17" y="3839579"/>
            <a:ext cx="75819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89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DA84A-AFB6-2341-9FDA-64DF57C5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37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95E671-30A0-2745-AA49-D7F51945D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92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9EC1D-EB6F-FB4C-B361-32866DC4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2207"/>
            <a:ext cx="9144000" cy="1331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14489-25A7-BC4B-8591-EF118CC4B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8374"/>
            <a:ext cx="9144000" cy="2335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B02B6-141C-F845-89A9-44333B499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98016"/>
            <a:ext cx="8991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827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0C9B6-7B1D-3345-B577-ABEA0C29D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33" y="0"/>
            <a:ext cx="6307667" cy="2760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122CD-9CB7-134E-8F1A-A73525991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24" y="2860074"/>
            <a:ext cx="5484284" cy="3678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ABCC4-5B69-A648-B331-E4CB255A0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0" y="2642750"/>
            <a:ext cx="2730500" cy="334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2451E-3659-2E4A-8F20-12B6568FB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82" y="2760082"/>
            <a:ext cx="3278717" cy="292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00EB3E-5E02-114E-BDA0-5F043C4FFE47}"/>
              </a:ext>
            </a:extLst>
          </p:cNvPr>
          <p:cNvSpPr txBox="1"/>
          <p:nvPr/>
        </p:nvSpPr>
        <p:spPr>
          <a:xfrm>
            <a:off x="173567" y="3980021"/>
            <a:ext cx="1735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makes it about 0.3 higher</a:t>
            </a:r>
          </a:p>
        </p:txBody>
      </p:sp>
    </p:spTree>
    <p:extLst>
      <p:ext uri="{BB962C8B-B14F-4D97-AF65-F5344CB8AC3E}">
        <p14:creationId xmlns:p14="http://schemas.microsoft.com/office/powerpoint/2010/main" val="29788713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122CD-9CB7-134E-8F1A-A7352599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24" y="2860074"/>
            <a:ext cx="5484284" cy="3678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ABCC4-5B69-A648-B331-E4CB255A0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2642750"/>
            <a:ext cx="2730500" cy="334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2451E-3659-2E4A-8F20-12B6568FB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2" y="2760082"/>
            <a:ext cx="3278717" cy="292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22B7A-7394-CE45-BB22-D47694515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1" y="196073"/>
            <a:ext cx="7411508" cy="1636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0E66F-F752-EE47-BDC9-2F40C4BC0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574" y="1873358"/>
            <a:ext cx="4764617" cy="511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4367D-7BD5-E547-BBE5-72B330FB2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567" y="2273243"/>
            <a:ext cx="4176183" cy="42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A9192A-412D-E14E-99BE-88A435C43D15}"/>
              </a:ext>
            </a:extLst>
          </p:cNvPr>
          <p:cNvSpPr txBox="1"/>
          <p:nvPr/>
        </p:nvSpPr>
        <p:spPr>
          <a:xfrm>
            <a:off x="173567" y="3980021"/>
            <a:ext cx="1735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makes it about 0.3 higher</a:t>
            </a:r>
          </a:p>
        </p:txBody>
      </p:sp>
    </p:spTree>
    <p:extLst>
      <p:ext uri="{BB962C8B-B14F-4D97-AF65-F5344CB8AC3E}">
        <p14:creationId xmlns:p14="http://schemas.microsoft.com/office/powerpoint/2010/main" val="34044458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704367-D658-C24E-B636-E488477A7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40137"/>
            <a:ext cx="5698067" cy="2703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C7DEBC-37B6-144A-8F4B-9921A656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483" y="821613"/>
            <a:ext cx="2855383" cy="2140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4A1D6-505C-0345-99EB-493A255AE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65" y="3031890"/>
            <a:ext cx="3513667" cy="1826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608BE-0A5D-6C48-8D1B-856FFE36D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4" y="3457013"/>
            <a:ext cx="5520265" cy="2802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AC362E-E4BD-B949-A961-B63C76953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534" y="5328804"/>
            <a:ext cx="2853266" cy="5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12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D28A61-5AD6-E54D-8B7F-C527ACF8E47B}"/>
              </a:ext>
            </a:extLst>
          </p:cNvPr>
          <p:cNvSpPr txBox="1"/>
          <p:nvPr/>
        </p:nvSpPr>
        <p:spPr>
          <a:xfrm>
            <a:off x="1871134" y="304800"/>
            <a:ext cx="523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(Geometric Mean) Ionic Activity Coefficients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463E9-50D9-1443-8171-B62C2BD63C32}"/>
              </a:ext>
            </a:extLst>
          </p:cNvPr>
          <p:cNvSpPr txBox="1"/>
          <p:nvPr/>
        </p:nvSpPr>
        <p:spPr>
          <a:xfrm>
            <a:off x="1583267" y="105833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Molality: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4CC8-B0D9-A744-BE04-2F6BD344E0F2}"/>
              </a:ext>
            </a:extLst>
          </p:cNvPr>
          <p:cNvSpPr txBox="1"/>
          <p:nvPr/>
        </p:nvSpPr>
        <p:spPr>
          <a:xfrm>
            <a:off x="737374" y="1738110"/>
            <a:ext cx="325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Ionic Activity Coefficient: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2CE57-6743-154D-B0B1-F3D3AF12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717" y="962540"/>
            <a:ext cx="4328270" cy="560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2FBAE5-6ADA-F945-892E-2F251A065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83" y="1642317"/>
            <a:ext cx="4497917" cy="559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972268-398A-6944-BB47-8606DA276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85" y="2406883"/>
            <a:ext cx="1397000" cy="43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3837BE-ACBD-A741-A3F3-AF2FC726BE67}"/>
              </a:ext>
            </a:extLst>
          </p:cNvPr>
          <p:cNvSpPr txBox="1"/>
          <p:nvPr/>
        </p:nvSpPr>
        <p:spPr>
          <a:xfrm>
            <a:off x="930555" y="2402618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Stoichiometric Number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5A1ECA-6F31-C745-9085-1678D9BD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651" y="2915466"/>
            <a:ext cx="4580467" cy="632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8070D6-1C53-CA42-AC79-683CB7113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983" y="3720652"/>
            <a:ext cx="5094817" cy="25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70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4D62A-F093-4546-B6ED-3F240E504389}"/>
              </a:ext>
            </a:extLst>
          </p:cNvPr>
          <p:cNvSpPr txBox="1"/>
          <p:nvPr/>
        </p:nvSpPr>
        <p:spPr>
          <a:xfrm>
            <a:off x="1930400" y="491067"/>
            <a:ext cx="557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Speciation and dissociation constant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a,298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charge balance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87056-E1A4-3F4E-8D39-0BF446F1F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483" y="1248833"/>
            <a:ext cx="4610100" cy="93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147C8-5C91-E444-8F91-2A360EAE1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054" y="2563257"/>
            <a:ext cx="48006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732AC-39F7-D649-87CB-168286B9D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834315"/>
            <a:ext cx="6248400" cy="119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93E85-7B02-AE45-BF3D-A01D81780579}"/>
              </a:ext>
            </a:extLst>
          </p:cNvPr>
          <p:cNvSpPr txBox="1"/>
          <p:nvPr/>
        </p:nvSpPr>
        <p:spPr>
          <a:xfrm>
            <a:off x="1930400" y="4931602"/>
            <a:ext cx="6250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dimensionless,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moles/liter (molarity,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neutral solution is pure water so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temperature changes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changes due to thermal expansion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Molality, number of moles of 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kg of 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is used,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1209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FD5EC7-0CF3-3846-95C8-B0B7D689F810}"/>
              </a:ext>
            </a:extLst>
          </p:cNvPr>
          <p:cNvGrpSpPr/>
          <p:nvPr/>
        </p:nvGrpSpPr>
        <p:grpSpPr>
          <a:xfrm>
            <a:off x="550334" y="2020587"/>
            <a:ext cx="8017933" cy="2721545"/>
            <a:chOff x="0" y="1741187"/>
            <a:chExt cx="9144000" cy="310376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2A36815-5D4A-4A48-92DD-5094528E6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13045"/>
              <a:ext cx="9144000" cy="283191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365314-9409-7F48-B893-A017E4BBA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41187"/>
              <a:ext cx="9144000" cy="344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02502A-1874-0543-A671-265295704E32}"/>
              </a:ext>
            </a:extLst>
          </p:cNvPr>
          <p:cNvSpPr txBox="1"/>
          <p:nvPr/>
        </p:nvSpPr>
        <p:spPr>
          <a:xfrm>
            <a:off x="2861733" y="914400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with speciation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9574BC-9C9A-0E47-92E2-D8EC5024EFA8}"/>
              </a:ext>
            </a:extLst>
          </p:cNvPr>
          <p:cNvSpPr txBox="1"/>
          <p:nvPr/>
        </p:nvSpPr>
        <p:spPr>
          <a:xfrm>
            <a:off x="1397000" y="1710267"/>
            <a:ext cx="208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Acetic Acid in 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4B958-31B6-8C4E-ABA3-95DED82B5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49" y="2281767"/>
            <a:ext cx="42799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D9F17-9DC9-B34B-822D-36AE39A5796F}"/>
              </a:ext>
            </a:extLst>
          </p:cNvPr>
          <p:cNvSpPr txBox="1"/>
          <p:nvPr/>
        </p:nvSpPr>
        <p:spPr>
          <a:xfrm>
            <a:off x="1244600" y="4546600"/>
            <a:ext cx="7332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Apparent concentration:  g/liter you put in of 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concentration has to do with the dissociation species (based on a model)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VLE is based on the true concentration of undissociated species</a:t>
            </a:r>
          </a:p>
        </p:txBody>
      </p:sp>
    </p:spTree>
    <p:extLst>
      <p:ext uri="{BB962C8B-B14F-4D97-AF65-F5344CB8AC3E}">
        <p14:creationId xmlns:p14="http://schemas.microsoft.com/office/powerpoint/2010/main" val="1527686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64778</TotalTime>
  <Words>1186</Words>
  <Application>Microsoft Macintosh PowerPoint</Application>
  <PresentationFormat>On-screen Show (4:3)</PresentationFormat>
  <Paragraphs>195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Symbol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DR4XB-2QBXH-MDT76-B4JMQ-YQ34D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</dc:creator>
  <cp:lastModifiedBy>Microsoft Office User</cp:lastModifiedBy>
  <cp:revision>225</cp:revision>
  <cp:lastPrinted>2015-03-03T15:03:35Z</cp:lastPrinted>
  <dcterms:created xsi:type="dcterms:W3CDTF">2015-03-02T03:03:21Z</dcterms:created>
  <dcterms:modified xsi:type="dcterms:W3CDTF">2021-04-20T18:12:00Z</dcterms:modified>
</cp:coreProperties>
</file>